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333399"/>
    <a:srgbClr val="CC00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61715ec-5860-4114-a7d5-5ea3fd82023f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61715ec-5860-4114-a7d5-5ea3fd82023f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7504b63-bf7a-4c84-ad8e-cb2cb7ba457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61715ec-5860-4114-a7d5-5ea3fd82023f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162324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Kako reagiramo na različite podražaje iz okoliša i zašto je to važno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820091"/>
            <a:ext cx="6705600" cy="4763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2249" y="836023"/>
            <a:ext cx="4278001" cy="522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39788" y="1541418"/>
            <a:ext cx="3932237" cy="432757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err="1"/>
              <a:t>p</a:t>
            </a:r>
            <a:r>
              <a:rPr lang="hr-HR" sz="2400" dirty="0" err="1" smtClean="0"/>
              <a:t>odražljivost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</a:t>
            </a:r>
            <a:r>
              <a:rPr lang="hr-HR" sz="2400" dirty="0" smtClean="0"/>
              <a:t>rovodljivost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živčani sustav – prima, prenosi i obrađuje sve informacije (podražaje) iz vanjskog i unutarnjeg okoliša te određuje našu reakciju na njih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4786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Građa živčane stanice (neurona):</a:t>
            </a:r>
            <a:endParaRPr lang="hr-HR" sz="2400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469" y="957945"/>
            <a:ext cx="6644640" cy="552994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467497" y="1306738"/>
            <a:ext cx="21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TIJELO ŽIVČANE STANICE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0049691" y="2144205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KRATKI OGRANCI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3145971" y="2931051"/>
            <a:ext cx="214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DUGI OGRANAK</a:t>
            </a:r>
          </a:p>
          <a:p>
            <a:pPr algn="ctr"/>
            <a:r>
              <a:rPr lang="hr-HR" dirty="0" smtClean="0"/>
              <a:t>ILI </a:t>
            </a:r>
          </a:p>
          <a:p>
            <a:r>
              <a:rPr lang="hr-HR" dirty="0" smtClean="0"/>
              <a:t>ŽIVČANO VLAKNO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7350034" y="5621382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ZAVRŠNE NOŽICE</a:t>
            </a:r>
            <a:endParaRPr lang="hr-HR" dirty="0"/>
          </a:p>
        </p:txBody>
      </p:sp>
      <p:cxnSp>
        <p:nvCxnSpPr>
          <p:cNvPr id="12" name="Ravni poveznik 11"/>
          <p:cNvCxnSpPr/>
          <p:nvPr/>
        </p:nvCxnSpPr>
        <p:spPr>
          <a:xfrm flipH="1" flipV="1">
            <a:off x="5904411" y="1759831"/>
            <a:ext cx="2037806" cy="38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endCxn id="8" idx="1"/>
          </p:cNvCxnSpPr>
          <p:nvPr/>
        </p:nvCxnSpPr>
        <p:spPr>
          <a:xfrm>
            <a:off x="8969829" y="1953069"/>
            <a:ext cx="1079862" cy="3758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4920343" y="3101763"/>
            <a:ext cx="984068" cy="355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17"/>
          <p:cNvCxnSpPr>
            <a:endCxn id="10" idx="1"/>
          </p:cNvCxnSpPr>
          <p:nvPr/>
        </p:nvCxnSpPr>
        <p:spPr>
          <a:xfrm>
            <a:off x="6609806" y="5621382"/>
            <a:ext cx="740228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19"/>
          <p:cNvCxnSpPr>
            <a:endCxn id="10" idx="1"/>
          </p:cNvCxnSpPr>
          <p:nvPr/>
        </p:nvCxnSpPr>
        <p:spPr>
          <a:xfrm flipV="1">
            <a:off x="6383383" y="5806048"/>
            <a:ext cx="966651" cy="80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18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Sinapsa</a:t>
            </a:r>
            <a:endParaRPr lang="hr-HR" sz="24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897" y="1074828"/>
            <a:ext cx="6172200" cy="479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839788" y="2255520"/>
            <a:ext cx="3932237" cy="361346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mjesto </a:t>
            </a:r>
            <a:r>
              <a:rPr lang="hr-HR" sz="2400" dirty="0"/>
              <a:t>prelaska živčanog impulsa s jedne živčane stanice na drugu ili sa živčane stanice na mišić </a:t>
            </a:r>
            <a:endParaRPr lang="hr-HR" sz="2400" dirty="0" smtClean="0"/>
          </a:p>
          <a:p>
            <a:endParaRPr lang="hr-HR" sz="2400" dirty="0" smtClean="0">
              <a:hlinkClick r:id="rId3"/>
            </a:endParaRPr>
          </a:p>
          <a:p>
            <a:endParaRPr lang="hr-HR" sz="2400" dirty="0" smtClean="0">
              <a:hlinkClick r:id="rId3"/>
            </a:endParaRPr>
          </a:p>
          <a:p>
            <a:r>
              <a:rPr lang="hr-HR" sz="2400" dirty="0" smtClean="0">
                <a:hlinkClick r:id="rId3"/>
              </a:rPr>
              <a:t>Vizualno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918959" y="1358537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bg1"/>
                </a:solidFill>
              </a:rPr>
              <a:t>ZAVRŠNE NOŽICE JEDNE ŽIVČANE STANICE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683829" y="2057400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bg1"/>
                </a:solidFill>
              </a:rPr>
              <a:t>KEMIJSKE TVARI ZADUŽENE ZA PRIJENOS ŽIVČANOG IMPULSA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686800" y="4541520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bg1"/>
                </a:solidFill>
              </a:rPr>
              <a:t>KRATKI OGRANCI DRUGE ŽIVČANE STANICE</a:t>
            </a:r>
            <a:endParaRPr lang="hr-HR" sz="1200" dirty="0">
              <a:solidFill>
                <a:schemeClr val="bg1"/>
              </a:solidFill>
            </a:endParaRPr>
          </a:p>
        </p:txBody>
      </p:sp>
      <p:cxnSp>
        <p:nvCxnSpPr>
          <p:cNvPr id="11" name="Ravni poveznik sa strelicom 10"/>
          <p:cNvCxnSpPr/>
          <p:nvPr/>
        </p:nvCxnSpPr>
        <p:spPr>
          <a:xfrm flipH="1" flipV="1">
            <a:off x="8382000" y="1733006"/>
            <a:ext cx="1284514" cy="3243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 flipV="1">
            <a:off x="8212183" y="2645977"/>
            <a:ext cx="1136173" cy="5239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>
            <a:off x="9440091" y="3378057"/>
            <a:ext cx="330926" cy="10894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013" y="4293385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85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Središnji i periferni živčani sustav čovjeka:</a:t>
            </a:r>
            <a:endParaRPr lang="hr-HR" sz="2400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08876" y="923110"/>
            <a:ext cx="2285546" cy="531830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283358" y="1091203"/>
            <a:ext cx="18000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ŽIVČANI SUSTAV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345474" y="2144418"/>
            <a:ext cx="18000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SREDIŠNJI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196000" y="2144418"/>
            <a:ext cx="18000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PERIFERNI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76907" y="3427499"/>
            <a:ext cx="1800000" cy="61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MOZAK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141855" y="3427499"/>
            <a:ext cx="156812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KRALJEŽNIČNA</a:t>
            </a:r>
          </a:p>
          <a:p>
            <a:r>
              <a:rPr lang="hr-HR" dirty="0" smtClean="0"/>
              <a:t> MOŽDINA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383549" y="3427499"/>
            <a:ext cx="1800000" cy="61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ŽIVCI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250774" y="3427499"/>
            <a:ext cx="1800000" cy="61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GANGLIJI</a:t>
            </a:r>
            <a:endParaRPr lang="hr-HR" dirty="0"/>
          </a:p>
        </p:txBody>
      </p:sp>
      <p:cxnSp>
        <p:nvCxnSpPr>
          <p:cNvPr id="19" name="Ravni poveznik sa strelicom 18"/>
          <p:cNvCxnSpPr/>
          <p:nvPr/>
        </p:nvCxnSpPr>
        <p:spPr>
          <a:xfrm flipH="1">
            <a:off x="1345474" y="2691964"/>
            <a:ext cx="900001" cy="599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stCxn id="8" idx="2"/>
          </p:cNvCxnSpPr>
          <p:nvPr/>
        </p:nvCxnSpPr>
        <p:spPr>
          <a:xfrm>
            <a:off x="2245474" y="2684418"/>
            <a:ext cx="796381" cy="60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>
            <a:stCxn id="9" idx="2"/>
          </p:cNvCxnSpPr>
          <p:nvPr/>
        </p:nvCxnSpPr>
        <p:spPr>
          <a:xfrm>
            <a:off x="6096000" y="2684418"/>
            <a:ext cx="967225" cy="60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>
            <a:stCxn id="9" idx="2"/>
          </p:cNvCxnSpPr>
          <p:nvPr/>
        </p:nvCxnSpPr>
        <p:spPr>
          <a:xfrm flipH="1">
            <a:off x="5196000" y="2684418"/>
            <a:ext cx="900000" cy="59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>
            <a:stCxn id="7" idx="2"/>
          </p:cNvCxnSpPr>
          <p:nvPr/>
        </p:nvCxnSpPr>
        <p:spPr>
          <a:xfrm>
            <a:off x="4183358" y="1631203"/>
            <a:ext cx="1198539" cy="36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>
            <a:stCxn id="7" idx="2"/>
          </p:cNvCxnSpPr>
          <p:nvPr/>
        </p:nvCxnSpPr>
        <p:spPr>
          <a:xfrm flipH="1">
            <a:off x="2917371" y="1631203"/>
            <a:ext cx="1265987" cy="36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276907" y="5121547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Istraži</a:t>
            </a:r>
            <a:endParaRPr lang="hr-HR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41" y="4899058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kstniOkvir 19"/>
          <p:cNvSpPr txBox="1"/>
          <p:nvPr/>
        </p:nvSpPr>
        <p:spPr>
          <a:xfrm>
            <a:off x="2953686" y="4951944"/>
            <a:ext cx="448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Reagiramo li jednako na svim dijelovima našeg tijela?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62.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3656" y="4975144"/>
            <a:ext cx="841437" cy="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04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Dijelovi mozga i </a:t>
            </a:r>
            <a:r>
              <a:rPr lang="hr-HR" sz="2400" dirty="0" err="1" smtClean="0">
                <a:latin typeface="+mn-lt"/>
              </a:rPr>
              <a:t>kralježnična</a:t>
            </a:r>
            <a:r>
              <a:rPr lang="hr-HR" sz="2400" dirty="0" smtClean="0">
                <a:latin typeface="+mn-lt"/>
              </a:rPr>
              <a:t> moždina (središnji živčani sustav):</a:t>
            </a:r>
            <a:endParaRPr lang="hr-HR" sz="24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7115" y="1166544"/>
            <a:ext cx="2537769" cy="497299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108961" y="1442147"/>
            <a:ext cx="165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VELIKI MOZAK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108961" y="4567406"/>
            <a:ext cx="156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KRALJEŽNIČNA MOŽDINA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990416" y="3006712"/>
            <a:ext cx="13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MOŽDANO DEBLO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3387633" y="2578009"/>
            <a:ext cx="162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MALI MOZAK</a:t>
            </a:r>
            <a:endParaRPr lang="hr-HR" dirty="0"/>
          </a:p>
        </p:txBody>
      </p:sp>
      <p:cxnSp>
        <p:nvCxnSpPr>
          <p:cNvPr id="9" name="Ravni poveznik sa strelicom 8"/>
          <p:cNvCxnSpPr>
            <a:endCxn id="4" idx="3"/>
          </p:cNvCxnSpPr>
          <p:nvPr/>
        </p:nvCxnSpPr>
        <p:spPr>
          <a:xfrm flipH="1">
            <a:off x="4766155" y="1626813"/>
            <a:ext cx="1138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>
            <a:off x="4894217" y="2063931"/>
            <a:ext cx="923109" cy="60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5947450" y="2120026"/>
            <a:ext cx="1016336" cy="1019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>
            <a:endCxn id="5" idx="0"/>
          </p:cNvCxnSpPr>
          <p:nvPr/>
        </p:nvCxnSpPr>
        <p:spPr>
          <a:xfrm flipH="1">
            <a:off x="3892732" y="3431177"/>
            <a:ext cx="1789610" cy="113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9622972" y="4428906"/>
            <a:ext cx="208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Istraži</a:t>
            </a:r>
            <a:endParaRPr lang="hr-H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2972" y="4890571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58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Križanje snopova živčanih vlakana u moždanom deblu:</a:t>
            </a:r>
            <a:endParaRPr lang="hr-HR" sz="2400" dirty="0">
              <a:latin typeface="+mn-lt"/>
            </a:endParaRPr>
          </a:p>
        </p:txBody>
      </p:sp>
      <p:pic>
        <p:nvPicPr>
          <p:cNvPr id="3" name="Picture 5" descr="rad5068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743" y="1140823"/>
            <a:ext cx="5094513" cy="48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12142" r="6250"/>
          <a:stretch/>
        </p:blipFill>
        <p:spPr>
          <a:xfrm rot="16200000">
            <a:off x="3772582" y="959710"/>
            <a:ext cx="5512526" cy="5265147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Prerez kralješka i </a:t>
            </a:r>
            <a:r>
              <a:rPr lang="hr-HR" sz="2400" dirty="0" err="1" smtClean="0">
                <a:latin typeface="+mn-lt"/>
              </a:rPr>
              <a:t>kralježnične</a:t>
            </a:r>
            <a:r>
              <a:rPr lang="hr-HR" sz="2400" dirty="0" smtClean="0">
                <a:latin typeface="+mn-lt"/>
              </a:rPr>
              <a:t> moždine:</a:t>
            </a:r>
            <a:endParaRPr lang="hr-HR" sz="2400" dirty="0">
              <a:latin typeface="+mn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029768" y="1701577"/>
            <a:ext cx="173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KRALJEŽNIČNA MOŽDINA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969828" y="1701576"/>
            <a:ext cx="168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MOŽDINSKI ŽIVAC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8969828" y="397889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KRALJEŽAK</a:t>
            </a:r>
            <a:endParaRPr lang="hr-HR" dirty="0"/>
          </a:p>
        </p:txBody>
      </p:sp>
      <p:cxnSp>
        <p:nvCxnSpPr>
          <p:cNvPr id="11" name="Ravni poveznik 10"/>
          <p:cNvCxnSpPr>
            <a:endCxn id="7" idx="2"/>
          </p:cNvCxnSpPr>
          <p:nvPr/>
        </p:nvCxnSpPr>
        <p:spPr>
          <a:xfrm flipH="1" flipV="1">
            <a:off x="3896271" y="2347908"/>
            <a:ext cx="1668506" cy="1129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endCxn id="8" idx="2"/>
          </p:cNvCxnSpPr>
          <p:nvPr/>
        </p:nvCxnSpPr>
        <p:spPr>
          <a:xfrm flipV="1">
            <a:off x="6777447" y="2347907"/>
            <a:ext cx="3032759" cy="1435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/>
          <p:cNvCxnSpPr>
            <a:endCxn id="9" idx="1"/>
          </p:cNvCxnSpPr>
          <p:nvPr/>
        </p:nvCxnSpPr>
        <p:spPr>
          <a:xfrm flipV="1">
            <a:off x="7306491" y="4163561"/>
            <a:ext cx="1663337" cy="573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36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7297" y="818605"/>
            <a:ext cx="6457406" cy="5747658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10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Primjer refleksnog pokreta pri djelovanju topline:</a:t>
            </a:r>
            <a:endParaRPr lang="hr-HR" sz="2400" dirty="0">
              <a:latin typeface="+mn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35635" y="1985554"/>
            <a:ext cx="21074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OSJETILNO </a:t>
            </a:r>
          </a:p>
          <a:p>
            <a:r>
              <a:rPr lang="hr-HR" dirty="0" smtClean="0"/>
              <a:t>ŽIVČANO VLAKNO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248298" y="3388416"/>
            <a:ext cx="940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2360022" y="2631885"/>
            <a:ext cx="1184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PODRAŽAJ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339839" y="4464074"/>
            <a:ext cx="19855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POKRETAČKO</a:t>
            </a:r>
          </a:p>
          <a:p>
            <a:r>
              <a:rPr lang="hr-HR" dirty="0" smtClean="0"/>
              <a:t>ŽIVČANO</a:t>
            </a:r>
            <a:r>
              <a:rPr lang="hr-HR" dirty="0"/>
              <a:t> </a:t>
            </a:r>
            <a:r>
              <a:rPr lang="hr-HR" dirty="0" smtClean="0"/>
              <a:t>VLAKNO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188823" y="5078995"/>
            <a:ext cx="557348" cy="372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8316684" y="3346771"/>
            <a:ext cx="1306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SIVA TVAR</a:t>
            </a:r>
            <a:endParaRPr lang="hr-HR" sz="1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8334102" y="3603859"/>
            <a:ext cx="1306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BIJELA TVAR</a:t>
            </a:r>
            <a:endParaRPr lang="hr-HR" sz="14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872548" y="2682092"/>
            <a:ext cx="13062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KRALJEŽNIČNA MOŽDINA</a:t>
            </a:r>
            <a:endParaRPr lang="hr-HR" sz="14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656216" y="3496137"/>
            <a:ext cx="1097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INTERNEURONI</a:t>
            </a:r>
            <a:endParaRPr lang="hr-HR" sz="11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8469084" y="5856463"/>
            <a:ext cx="230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Zanimljivosti</a:t>
            </a:r>
            <a:endParaRPr lang="hr-HR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6778" y="5608329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50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183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Kako reagiramo na različite podražaje iz okoliša i zašto je to važno</vt:lpstr>
      <vt:lpstr>Slide 2</vt:lpstr>
      <vt:lpstr>Građa živčane stanice (neurona):</vt:lpstr>
      <vt:lpstr>Sinapsa</vt:lpstr>
      <vt:lpstr>Središnji i periferni živčani sustav čovjeka:</vt:lpstr>
      <vt:lpstr>Dijelovi mozga i kralježnična moždina (središnji živčani sustav):</vt:lpstr>
      <vt:lpstr>Križanje snopova živčanih vlakana u moždanom deblu:</vt:lpstr>
      <vt:lpstr>Prerez kralješka i kralježnične moždine:</vt:lpstr>
      <vt:lpstr>Primjer refleksnog pokreta pri djelovanju topline: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sk-mpovalec</cp:lastModifiedBy>
  <cp:revision>112</cp:revision>
  <dcterms:created xsi:type="dcterms:W3CDTF">2019-08-12T09:58:08Z</dcterms:created>
  <dcterms:modified xsi:type="dcterms:W3CDTF">2020-08-24T06:47:01Z</dcterms:modified>
</cp:coreProperties>
</file>